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fld id="{8BF8E783-C72A-4D2D-A4F3-8C21D27B22C3}" type="datetimeFigureOut">
              <a:rPr lang="en-IN" smtClean="0"/>
              <a:t>13-11-2024</a:t>
            </a:fld>
            <a:endParaRPr lang="en-IN"/>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883170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8E783-C72A-4D2D-A4F3-8C21D27B22C3}"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3598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8E783-C72A-4D2D-A4F3-8C21D27B22C3}" type="datetimeFigureOut">
              <a:rPr lang="en-IN" smtClean="0"/>
              <a:t>13-11-2024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91271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49446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F8E783-C72A-4D2D-A4F3-8C21D27B22C3}" type="datetimeFigureOut">
              <a:rPr lang="en-IN" smtClean="0"/>
              <a:t>13-11-2024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5337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fld id="{8BF8E783-C72A-4D2D-A4F3-8C21D27B22C3}" type="datetimeFigureOut">
              <a:rPr lang="en-IN" smtClean="0"/>
              <a:t>13-11-2024</a:t>
            </a:fld>
            <a:endParaRPr lang="en-IN"/>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endParaRPr lang="en-IN"/>
          </a:p>
        </p:txBody>
      </p:sp>
      <p:sp>
        <p:nvSpPr>
          <p:cNvPr id="6" name="Slide Number Placeholder 5"/>
          <p:cNvSpPr>
            <a:spLocks noGrp="1"/>
          </p:cNvSpPr>
          <p:nvPr>
            <p:ph type="sldNum" sz="quarter" idx="12"/>
          </p:nvPr>
        </p:nvSpPr>
        <p:spPr>
          <a:xfrm>
            <a:off x="10325405" y="6253272"/>
            <a:ext cx="2534717" cy="274320"/>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19872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8E783-C72A-4D2D-A4F3-8C21D27B22C3}" type="datetimeFigureOut">
              <a:rPr lang="en-IN" smtClean="0"/>
              <a:t>13-11-2024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1651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F8E783-C72A-4D2D-A4F3-8C21D27B22C3}" type="datetimeFigureOut">
              <a:rPr lang="en-IN" smtClean="0"/>
              <a:t>13-11-2024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1153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F8E783-C72A-4D2D-A4F3-8C21D27B22C3}" type="datetimeFigureOut">
              <a:rPr lang="en-IN" smtClean="0"/>
              <a:t>13-11-2024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3348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F8E783-C72A-4D2D-A4F3-8C21D27B22C3}" type="datetimeFigureOut">
              <a:rPr lang="en-IN" smtClean="0"/>
              <a:t>13-11-2024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93450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fld id="{8BF8E783-C72A-4D2D-A4F3-8C21D27B22C3}" type="datetimeFigureOut">
              <a:rPr lang="en-IN" smtClean="0"/>
              <a:t>13-11-2024</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fld id="{86CB4B4D-7CA3-9044-876B-883B54F8677D}" type="slidenum">
              <a:rPr lang="en-IN" smtClean="0"/>
              <a:t>‹#›</a:t>
            </a:fld>
            <a:endParaRPr lang="en-IN"/>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244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BF8E783-C72A-4D2D-A4F3-8C21D27B22C3}" type="datetimeFigureOut">
              <a:rPr lang="en-IN" smtClean="0"/>
              <a:t>13-11-2024</a:t>
            </a:fld>
            <a:endParaRPr lang="en-IN"/>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fld id="{86CB4B4D-7CA3-9044-876B-883B54F8677D}" type="slidenum">
              <a:rPr lang="en-IN" smtClean="0"/>
              <a:t>‹#›</a:t>
            </a:fld>
            <a:endParaRPr lang="en-IN"/>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778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8BF8E783-C72A-4D2D-A4F3-8C21D27B22C3}" type="datetimeFigureOut">
              <a:rPr lang="en-IN" smtClean="0"/>
              <a:t>13-11-2024</a:t>
            </a:fld>
            <a:endParaRPr lang="en-IN"/>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71068970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01" name="Text 0"/>
          <p:cNvSpPr txBox="1"/>
          <p:nvPr/>
        </p:nvSpPr>
        <p:spPr>
          <a:xfrm>
            <a:off x="6280189" y="754974"/>
            <a:ext cx="7556422" cy="3894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700"/>
              </a:lnSpc>
              <a:defRPr sz="6100" b="1">
                <a:solidFill>
                  <a:srgbClr val="403C4E"/>
                </a:solidFill>
                <a:latin typeface="Merriweather Bold"/>
                <a:ea typeface="Merriweather Bold"/>
                <a:cs typeface="Merriweather Bold"/>
                <a:sym typeface="Merriweather Bold"/>
              </a:defRPr>
            </a:lvl1pPr>
          </a:lstStyle>
          <a:p>
            <a:r>
              <a:t>Controlling Smart Security Systems Using Mobile Applications</a:t>
            </a:r>
          </a:p>
        </p:txBody>
      </p:sp>
      <p:sp>
        <p:nvSpPr>
          <p:cNvPr id="102" name="Text 1"/>
          <p:cNvSpPr txBox="1"/>
          <p:nvPr/>
        </p:nvSpPr>
        <p:spPr>
          <a:xfrm>
            <a:off x="6280189" y="5008007"/>
            <a:ext cx="7556422"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Smart home security systems are becoming increasingly popular. They provide a convenient and effective way to control security features remotely through mobile apps. This presentation explores how mobile applications empower homeowners to enhance safety and peace of mind.</a:t>
            </a:r>
          </a:p>
        </p:txBody>
      </p:sp>
      <p:sp>
        <p:nvSpPr>
          <p:cNvPr id="103" name="Shape 2"/>
          <p:cNvSpPr/>
          <p:nvPr/>
        </p:nvSpPr>
        <p:spPr>
          <a:xfrm>
            <a:off x="6280189" y="6586333"/>
            <a:ext cx="4797114" cy="1225255"/>
          </a:xfrm>
          <a:prstGeom prst="roundRect">
            <a:avLst>
              <a:gd name="adj" fmla="val 50000"/>
            </a:avLst>
          </a:prstGeom>
          <a:ln w="7620">
            <a:solidFill>
              <a:srgbClr val="FFFFFF"/>
            </a:solidFill>
          </a:ln>
        </p:spPr>
        <p:txBody>
          <a:bodyPr lIns="45719" rIns="45719"/>
          <a:lstStyle/>
          <a:p>
            <a:r>
              <a:rPr lang="en-US" sz="2800" b="1" dirty="0"/>
              <a:t>S.Praneetha(192211498)</a:t>
            </a:r>
          </a:p>
          <a:p>
            <a:r>
              <a:rPr lang="en-US" sz="2800" b="1" dirty="0"/>
              <a:t>M.Manasa(192211489)</a:t>
            </a:r>
            <a:endParaRPr sz="2800" b="1"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08" name="Text 0"/>
          <p:cNvSpPr txBox="1"/>
          <p:nvPr/>
        </p:nvSpPr>
        <p:spPr>
          <a:xfrm>
            <a:off x="6280189" y="1106805"/>
            <a:ext cx="7556422" cy="138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a:solidFill>
                  <a:srgbClr val="403C4E"/>
                </a:solidFill>
                <a:latin typeface="Merriweather Bold"/>
                <a:ea typeface="Merriweather Bold"/>
                <a:cs typeface="Merriweather Bold"/>
                <a:sym typeface="Merriweather Bold"/>
              </a:defRPr>
            </a:lvl1pPr>
          </a:lstStyle>
          <a:p>
            <a:r>
              <a:t>The Need for Enhanced Home Safety</a:t>
            </a:r>
          </a:p>
        </p:txBody>
      </p:sp>
      <p:sp>
        <p:nvSpPr>
          <p:cNvPr id="109" name="Shape 1"/>
          <p:cNvSpPr/>
          <p:nvPr/>
        </p:nvSpPr>
        <p:spPr>
          <a:xfrm>
            <a:off x="6280189" y="3119676"/>
            <a:ext cx="510303" cy="510303"/>
          </a:xfrm>
          <a:prstGeom prst="roundRect">
            <a:avLst>
              <a:gd name="adj" fmla="val 18669"/>
            </a:avLst>
          </a:prstGeom>
          <a:solidFill>
            <a:srgbClr val="FFD8CC"/>
          </a:solidFill>
          <a:ln w="7620">
            <a:solidFill>
              <a:srgbClr val="E5BEB2"/>
            </a:solidFill>
          </a:ln>
        </p:spPr>
        <p:txBody>
          <a:bodyPr lIns="45719" rIns="45719"/>
          <a:lstStyle/>
          <a:p>
            <a:endParaRPr/>
          </a:p>
        </p:txBody>
      </p:sp>
      <p:sp>
        <p:nvSpPr>
          <p:cNvPr id="110" name="Text 2"/>
          <p:cNvSpPr txBox="1"/>
          <p:nvPr/>
        </p:nvSpPr>
        <p:spPr>
          <a:xfrm>
            <a:off x="6437110" y="3204685"/>
            <a:ext cx="196343"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a:solidFill>
                  <a:srgbClr val="403C4E"/>
                </a:solidFill>
                <a:latin typeface="Merriweather Bold"/>
                <a:ea typeface="Merriweather Bold"/>
                <a:cs typeface="Merriweather Bold"/>
                <a:sym typeface="Merriweather Bold"/>
              </a:defRPr>
            </a:lvl1pPr>
          </a:lstStyle>
          <a:p>
            <a:r>
              <a:t>1</a:t>
            </a:r>
          </a:p>
        </p:txBody>
      </p:sp>
      <p:sp>
        <p:nvSpPr>
          <p:cNvPr id="111" name="Text 3"/>
          <p:cNvSpPr txBox="1"/>
          <p:nvPr/>
        </p:nvSpPr>
        <p:spPr>
          <a:xfrm>
            <a:off x="7017305" y="3119676"/>
            <a:ext cx="2574641"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Rising Crime Rates</a:t>
            </a:r>
          </a:p>
        </p:txBody>
      </p:sp>
      <p:sp>
        <p:nvSpPr>
          <p:cNvPr id="112" name="Text 4"/>
          <p:cNvSpPr txBox="1"/>
          <p:nvPr/>
        </p:nvSpPr>
        <p:spPr>
          <a:xfrm>
            <a:off x="7017305" y="3610093"/>
            <a:ext cx="2927748"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Home burglaries and other crimes are on the rise, increasing the need for effective security measures.</a:t>
            </a:r>
          </a:p>
        </p:txBody>
      </p:sp>
      <p:sp>
        <p:nvSpPr>
          <p:cNvPr id="113" name="Shape 5"/>
          <p:cNvSpPr/>
          <p:nvPr/>
        </p:nvSpPr>
        <p:spPr>
          <a:xfrm>
            <a:off x="10171866" y="3119676"/>
            <a:ext cx="510303" cy="510303"/>
          </a:xfrm>
          <a:prstGeom prst="roundRect">
            <a:avLst>
              <a:gd name="adj" fmla="val 18669"/>
            </a:avLst>
          </a:prstGeom>
          <a:solidFill>
            <a:srgbClr val="FFD8CC"/>
          </a:solidFill>
          <a:ln w="7620">
            <a:solidFill>
              <a:srgbClr val="E5BEB2"/>
            </a:solidFill>
          </a:ln>
        </p:spPr>
        <p:txBody>
          <a:bodyPr lIns="45719" rIns="45719"/>
          <a:lstStyle/>
          <a:p>
            <a:endParaRPr/>
          </a:p>
        </p:txBody>
      </p:sp>
      <p:sp>
        <p:nvSpPr>
          <p:cNvPr id="114" name="Text 6"/>
          <p:cNvSpPr txBox="1"/>
          <p:nvPr/>
        </p:nvSpPr>
        <p:spPr>
          <a:xfrm>
            <a:off x="10328786" y="3204685"/>
            <a:ext cx="196343"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a:solidFill>
                  <a:srgbClr val="403C4E"/>
                </a:solidFill>
                <a:latin typeface="Merriweather Bold"/>
                <a:ea typeface="Merriweather Bold"/>
                <a:cs typeface="Merriweather Bold"/>
                <a:sym typeface="Merriweather Bold"/>
              </a:defRPr>
            </a:lvl1pPr>
          </a:lstStyle>
          <a:p>
            <a:r>
              <a:t>2</a:t>
            </a:r>
          </a:p>
        </p:txBody>
      </p:sp>
      <p:sp>
        <p:nvSpPr>
          <p:cNvPr id="115" name="Text 7"/>
          <p:cNvSpPr txBox="1"/>
          <p:nvPr/>
        </p:nvSpPr>
        <p:spPr>
          <a:xfrm>
            <a:off x="10908982" y="3119676"/>
            <a:ext cx="2927749" cy="681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Vulnerability of Homes</a:t>
            </a:r>
          </a:p>
        </p:txBody>
      </p:sp>
      <p:sp>
        <p:nvSpPr>
          <p:cNvPr id="116" name="Text 8"/>
          <p:cNvSpPr txBox="1"/>
          <p:nvPr/>
        </p:nvSpPr>
        <p:spPr>
          <a:xfrm>
            <a:off x="10908982" y="3964423"/>
            <a:ext cx="2927749"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Many homes lack sufficient security, leaving them susceptible to intruders and theft.</a:t>
            </a:r>
          </a:p>
        </p:txBody>
      </p:sp>
      <p:sp>
        <p:nvSpPr>
          <p:cNvPr id="117" name="Shape 9"/>
          <p:cNvSpPr/>
          <p:nvPr/>
        </p:nvSpPr>
        <p:spPr>
          <a:xfrm>
            <a:off x="6280189" y="5906572"/>
            <a:ext cx="510303" cy="510303"/>
          </a:xfrm>
          <a:prstGeom prst="roundRect">
            <a:avLst>
              <a:gd name="adj" fmla="val 18669"/>
            </a:avLst>
          </a:prstGeom>
          <a:solidFill>
            <a:srgbClr val="FFD8CC"/>
          </a:solidFill>
          <a:ln w="7620">
            <a:solidFill>
              <a:srgbClr val="E5BEB2"/>
            </a:solidFill>
          </a:ln>
        </p:spPr>
        <p:txBody>
          <a:bodyPr lIns="45719" rIns="45719"/>
          <a:lstStyle/>
          <a:p>
            <a:endParaRPr/>
          </a:p>
        </p:txBody>
      </p:sp>
      <p:sp>
        <p:nvSpPr>
          <p:cNvPr id="118" name="Text 10"/>
          <p:cNvSpPr txBox="1"/>
          <p:nvPr/>
        </p:nvSpPr>
        <p:spPr>
          <a:xfrm>
            <a:off x="6437169" y="5991581"/>
            <a:ext cx="196343" cy="34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a:solidFill>
                  <a:srgbClr val="403C4E"/>
                </a:solidFill>
                <a:latin typeface="Merriweather Bold"/>
                <a:ea typeface="Merriweather Bold"/>
                <a:cs typeface="Merriweather Bold"/>
                <a:sym typeface="Merriweather Bold"/>
              </a:defRPr>
            </a:lvl1pPr>
          </a:lstStyle>
          <a:p>
            <a:r>
              <a:t>3</a:t>
            </a:r>
          </a:p>
        </p:txBody>
      </p:sp>
      <p:sp>
        <p:nvSpPr>
          <p:cNvPr id="119" name="Text 11"/>
          <p:cNvSpPr txBox="1"/>
          <p:nvPr/>
        </p:nvSpPr>
        <p:spPr>
          <a:xfrm>
            <a:off x="7017305" y="5906572"/>
            <a:ext cx="1891284"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Peace of Mind</a:t>
            </a:r>
          </a:p>
        </p:txBody>
      </p:sp>
      <p:sp>
        <p:nvSpPr>
          <p:cNvPr id="120" name="Text 12"/>
          <p:cNvSpPr txBox="1"/>
          <p:nvPr/>
        </p:nvSpPr>
        <p:spPr>
          <a:xfrm>
            <a:off x="7017305" y="6396990"/>
            <a:ext cx="6819305"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Homeowners seek reassurance and a sense of safety in their living spaces.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23" name="Text 0"/>
          <p:cNvSpPr txBox="1"/>
          <p:nvPr/>
        </p:nvSpPr>
        <p:spPr>
          <a:xfrm>
            <a:off x="793790" y="1437442"/>
            <a:ext cx="7556422" cy="138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a:solidFill>
                  <a:srgbClr val="403C4E"/>
                </a:solidFill>
                <a:latin typeface="Merriweather Bold"/>
                <a:ea typeface="Merriweather Bold"/>
                <a:cs typeface="Merriweather Bold"/>
                <a:sym typeface="Merriweather Bold"/>
              </a:defRPr>
            </a:lvl1pPr>
          </a:lstStyle>
          <a:p>
            <a:r>
              <a:t>Integrating Smart Security Devices</a:t>
            </a:r>
          </a:p>
        </p:txBody>
      </p:sp>
      <p:sp>
        <p:nvSpPr>
          <p:cNvPr id="124" name="Shape 1"/>
          <p:cNvSpPr/>
          <p:nvPr/>
        </p:nvSpPr>
        <p:spPr>
          <a:xfrm>
            <a:off x="793790" y="3195160"/>
            <a:ext cx="3664864" cy="2047995"/>
          </a:xfrm>
          <a:prstGeom prst="roundRect">
            <a:avLst>
              <a:gd name="adj" fmla="val 4652"/>
            </a:avLst>
          </a:prstGeom>
          <a:solidFill>
            <a:srgbClr val="FFD8CC"/>
          </a:solidFill>
          <a:ln w="7620">
            <a:solidFill>
              <a:srgbClr val="E5BEB2"/>
            </a:solidFill>
          </a:ln>
        </p:spPr>
        <p:txBody>
          <a:bodyPr lIns="45719" rIns="45719"/>
          <a:lstStyle/>
          <a:p>
            <a:endParaRPr/>
          </a:p>
        </p:txBody>
      </p:sp>
      <p:sp>
        <p:nvSpPr>
          <p:cNvPr id="125" name="Text 2"/>
          <p:cNvSpPr txBox="1"/>
          <p:nvPr/>
        </p:nvSpPr>
        <p:spPr>
          <a:xfrm>
            <a:off x="1028223" y="3429594"/>
            <a:ext cx="2419252"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Smart Door Locks</a:t>
            </a:r>
          </a:p>
        </p:txBody>
      </p:sp>
      <p:sp>
        <p:nvSpPr>
          <p:cNvPr id="126" name="Text 3"/>
          <p:cNvSpPr txBox="1"/>
          <p:nvPr/>
        </p:nvSpPr>
        <p:spPr>
          <a:xfrm>
            <a:off x="1028223" y="3920013"/>
            <a:ext cx="3195996"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Allow remote locking and unlocking, providing flexibility and control over access.</a:t>
            </a:r>
          </a:p>
        </p:txBody>
      </p:sp>
      <p:sp>
        <p:nvSpPr>
          <p:cNvPr id="127" name="Shape 4"/>
          <p:cNvSpPr/>
          <p:nvPr/>
        </p:nvSpPr>
        <p:spPr>
          <a:xfrm>
            <a:off x="4685467" y="3195160"/>
            <a:ext cx="3664864" cy="2047995"/>
          </a:xfrm>
          <a:prstGeom prst="roundRect">
            <a:avLst>
              <a:gd name="adj" fmla="val 4652"/>
            </a:avLst>
          </a:prstGeom>
          <a:solidFill>
            <a:srgbClr val="FFD8CC"/>
          </a:solidFill>
          <a:ln w="7620">
            <a:solidFill>
              <a:srgbClr val="E5BEB2"/>
            </a:solidFill>
          </a:ln>
        </p:spPr>
        <p:txBody>
          <a:bodyPr lIns="45719" rIns="45719"/>
          <a:lstStyle/>
          <a:p>
            <a:endParaRPr/>
          </a:p>
        </p:txBody>
      </p:sp>
      <p:sp>
        <p:nvSpPr>
          <p:cNvPr id="128" name="Text 5"/>
          <p:cNvSpPr txBox="1"/>
          <p:nvPr/>
        </p:nvSpPr>
        <p:spPr>
          <a:xfrm>
            <a:off x="4919900" y="3429594"/>
            <a:ext cx="2373413"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Security Cameras</a:t>
            </a:r>
          </a:p>
        </p:txBody>
      </p:sp>
      <p:sp>
        <p:nvSpPr>
          <p:cNvPr id="129" name="Text 6"/>
          <p:cNvSpPr txBox="1"/>
          <p:nvPr/>
        </p:nvSpPr>
        <p:spPr>
          <a:xfrm>
            <a:off x="4919900" y="3920013"/>
            <a:ext cx="3195996"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Provide real-time monitoring, allowing homeowners to view their property remotely.</a:t>
            </a:r>
          </a:p>
        </p:txBody>
      </p:sp>
      <p:sp>
        <p:nvSpPr>
          <p:cNvPr id="130" name="Shape 7"/>
          <p:cNvSpPr/>
          <p:nvPr/>
        </p:nvSpPr>
        <p:spPr>
          <a:xfrm>
            <a:off x="793790" y="5469968"/>
            <a:ext cx="7556421" cy="1322190"/>
          </a:xfrm>
          <a:prstGeom prst="roundRect">
            <a:avLst>
              <a:gd name="adj" fmla="val 7205"/>
            </a:avLst>
          </a:prstGeom>
          <a:solidFill>
            <a:srgbClr val="FFD8CC"/>
          </a:solidFill>
          <a:ln w="7620">
            <a:solidFill>
              <a:srgbClr val="E5BEB2"/>
            </a:solidFill>
          </a:ln>
        </p:spPr>
        <p:txBody>
          <a:bodyPr lIns="45719" rIns="45719"/>
          <a:lstStyle/>
          <a:p>
            <a:endParaRPr/>
          </a:p>
        </p:txBody>
      </p:sp>
      <p:sp>
        <p:nvSpPr>
          <p:cNvPr id="131" name="Text 8"/>
          <p:cNvSpPr txBox="1"/>
          <p:nvPr/>
        </p:nvSpPr>
        <p:spPr>
          <a:xfrm>
            <a:off x="1028223" y="5704402"/>
            <a:ext cx="2108338"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Motion Sensors</a:t>
            </a:r>
          </a:p>
        </p:txBody>
      </p:sp>
      <p:sp>
        <p:nvSpPr>
          <p:cNvPr id="132" name="Text 9"/>
          <p:cNvSpPr txBox="1"/>
          <p:nvPr/>
        </p:nvSpPr>
        <p:spPr>
          <a:xfrm>
            <a:off x="1028224" y="6194821"/>
            <a:ext cx="6192943"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a:solidFill>
                  <a:srgbClr val="403C4E"/>
                </a:solidFill>
                <a:latin typeface="Open Sans"/>
                <a:ea typeface="Open Sans"/>
                <a:cs typeface="Open Sans"/>
                <a:sym typeface="Open Sans"/>
              </a:defRPr>
            </a:lvl1pPr>
          </a:lstStyle>
          <a:p>
            <a:r>
              <a:t>Detect movement and trigger alerts, deterring potential intruders.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 0"/>
          <p:cNvSpPr txBox="1"/>
          <p:nvPr/>
        </p:nvSpPr>
        <p:spPr>
          <a:xfrm>
            <a:off x="793789" y="2539960"/>
            <a:ext cx="10477377" cy="6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b="1">
                <a:solidFill>
                  <a:srgbClr val="403C4E"/>
                </a:solidFill>
                <a:latin typeface="Merriweather Bold"/>
                <a:ea typeface="Merriweather Bold"/>
                <a:cs typeface="Merriweather Bold"/>
                <a:sym typeface="Merriweather Bold"/>
              </a:defRPr>
            </a:lvl1pPr>
          </a:lstStyle>
          <a:p>
            <a:r>
              <a:t>Smartphone-Enabled Security Features</a:t>
            </a:r>
          </a:p>
        </p:txBody>
      </p:sp>
      <p:sp>
        <p:nvSpPr>
          <p:cNvPr id="135" name="Text 1"/>
          <p:cNvSpPr txBox="1"/>
          <p:nvPr/>
        </p:nvSpPr>
        <p:spPr>
          <a:xfrm>
            <a:off x="793789" y="3815715"/>
            <a:ext cx="2083508"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Remote Access</a:t>
            </a:r>
          </a:p>
        </p:txBody>
      </p:sp>
      <p:sp>
        <p:nvSpPr>
          <p:cNvPr id="136" name="Text 2"/>
          <p:cNvSpPr txBox="1"/>
          <p:nvPr/>
        </p:nvSpPr>
        <p:spPr>
          <a:xfrm>
            <a:off x="793789" y="4396859"/>
            <a:ext cx="3978118"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Control security devices from any location with an internet connection.</a:t>
            </a:r>
          </a:p>
        </p:txBody>
      </p:sp>
      <p:sp>
        <p:nvSpPr>
          <p:cNvPr id="137" name="Text 3"/>
          <p:cNvSpPr txBox="1"/>
          <p:nvPr/>
        </p:nvSpPr>
        <p:spPr>
          <a:xfrm>
            <a:off x="5332927" y="3815715"/>
            <a:ext cx="2791149"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Real-time Monitoring</a:t>
            </a:r>
          </a:p>
        </p:txBody>
      </p:sp>
      <p:sp>
        <p:nvSpPr>
          <p:cNvPr id="138" name="Text 4"/>
          <p:cNvSpPr txBox="1"/>
          <p:nvPr/>
        </p:nvSpPr>
        <p:spPr>
          <a:xfrm>
            <a:off x="5332927" y="4396859"/>
            <a:ext cx="3978118"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View live camera feeds, receive notifications, and monitor activity in real-time.</a:t>
            </a:r>
          </a:p>
        </p:txBody>
      </p:sp>
      <p:sp>
        <p:nvSpPr>
          <p:cNvPr id="139" name="Text 5"/>
          <p:cNvSpPr txBox="1"/>
          <p:nvPr/>
        </p:nvSpPr>
        <p:spPr>
          <a:xfrm>
            <a:off x="9872067" y="3815715"/>
            <a:ext cx="2775868"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a:solidFill>
                  <a:srgbClr val="403C4E"/>
                </a:solidFill>
                <a:latin typeface="Merriweather Bold"/>
                <a:ea typeface="Merriweather Bold"/>
                <a:cs typeface="Merriweather Bold"/>
                <a:sym typeface="Merriweather Bold"/>
              </a:defRPr>
            </a:lvl1pPr>
          </a:lstStyle>
          <a:p>
            <a:r>
              <a:t>Customized Settings</a:t>
            </a:r>
          </a:p>
        </p:txBody>
      </p:sp>
      <p:sp>
        <p:nvSpPr>
          <p:cNvPr id="140" name="Text 6"/>
          <p:cNvSpPr txBox="1"/>
          <p:nvPr/>
        </p:nvSpPr>
        <p:spPr>
          <a:xfrm>
            <a:off x="9872067" y="4396859"/>
            <a:ext cx="3978117"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Personalize security settings, such as scheduling automation and setting sensitivity levels.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43" name="Text 0"/>
          <p:cNvSpPr txBox="1"/>
          <p:nvPr/>
        </p:nvSpPr>
        <p:spPr>
          <a:xfrm>
            <a:off x="6226492" y="757594"/>
            <a:ext cx="7663816" cy="13084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200"/>
              </a:lnSpc>
              <a:defRPr sz="4100" b="1">
                <a:solidFill>
                  <a:srgbClr val="403C4E"/>
                </a:solidFill>
                <a:latin typeface="Merriweather Bold"/>
                <a:ea typeface="Merriweather Bold"/>
                <a:cs typeface="Merriweather Bold"/>
                <a:sym typeface="Merriweather Bold"/>
              </a:defRPr>
            </a:lvl1pPr>
          </a:lstStyle>
          <a:p>
            <a:r>
              <a:t>Monitoring and Controlling from Anywhere</a:t>
            </a:r>
          </a:p>
        </p:txBody>
      </p:sp>
      <p:pic>
        <p:nvPicPr>
          <p:cNvPr id="144" name="Image 1" descr="Image 1"/>
          <p:cNvPicPr>
            <a:picLocks noChangeAspect="1"/>
          </p:cNvPicPr>
          <p:nvPr/>
        </p:nvPicPr>
        <p:blipFill>
          <a:blip r:embed="rId3"/>
          <a:stretch>
            <a:fillRect/>
          </a:stretch>
        </p:blipFill>
        <p:spPr>
          <a:xfrm>
            <a:off x="6226492" y="2396608"/>
            <a:ext cx="1057395" cy="1691760"/>
          </a:xfrm>
          <a:prstGeom prst="rect">
            <a:avLst/>
          </a:prstGeom>
          <a:ln w="12700">
            <a:miter lim="400000"/>
          </a:ln>
        </p:spPr>
      </p:pic>
      <p:sp>
        <p:nvSpPr>
          <p:cNvPr id="145" name="Text 1"/>
          <p:cNvSpPr txBox="1"/>
          <p:nvPr/>
        </p:nvSpPr>
        <p:spPr>
          <a:xfrm>
            <a:off x="7601069" y="2608064"/>
            <a:ext cx="2384649" cy="322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000" b="1">
                <a:solidFill>
                  <a:srgbClr val="403C4E"/>
                </a:solidFill>
                <a:latin typeface="Merriweather Bold"/>
                <a:ea typeface="Merriweather Bold"/>
                <a:cs typeface="Merriweather Bold"/>
                <a:sym typeface="Merriweather Bold"/>
              </a:defRPr>
            </a:lvl1pPr>
          </a:lstStyle>
          <a:p>
            <a:r>
              <a:t>Travel and Vacation</a:t>
            </a:r>
          </a:p>
        </p:txBody>
      </p:sp>
      <p:sp>
        <p:nvSpPr>
          <p:cNvPr id="146" name="Text 2"/>
          <p:cNvSpPr txBox="1"/>
          <p:nvPr/>
        </p:nvSpPr>
        <p:spPr>
          <a:xfrm>
            <a:off x="7601069" y="3065264"/>
            <a:ext cx="6289239" cy="310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600"/>
              </a:lnSpc>
              <a:defRPr sz="1600">
                <a:solidFill>
                  <a:srgbClr val="403C4E"/>
                </a:solidFill>
                <a:latin typeface="Open Sans"/>
                <a:ea typeface="Open Sans"/>
                <a:cs typeface="Open Sans"/>
                <a:sym typeface="Open Sans"/>
              </a:defRPr>
            </a:lvl1pPr>
          </a:lstStyle>
          <a:p>
            <a:r>
              <a:t>Stay connected to your home security while traveling or on vacation.</a:t>
            </a:r>
          </a:p>
        </p:txBody>
      </p:sp>
      <p:pic>
        <p:nvPicPr>
          <p:cNvPr id="147" name="Image 2" descr="Image 2"/>
          <p:cNvPicPr>
            <a:picLocks noChangeAspect="1"/>
          </p:cNvPicPr>
          <p:nvPr/>
        </p:nvPicPr>
        <p:blipFill>
          <a:blip r:embed="rId4"/>
          <a:stretch>
            <a:fillRect/>
          </a:stretch>
        </p:blipFill>
        <p:spPr>
          <a:xfrm>
            <a:off x="6226492" y="4088367"/>
            <a:ext cx="1057395" cy="1691760"/>
          </a:xfrm>
          <a:prstGeom prst="rect">
            <a:avLst/>
          </a:prstGeom>
          <a:ln w="12700">
            <a:miter lim="400000"/>
          </a:ln>
        </p:spPr>
      </p:pic>
      <p:sp>
        <p:nvSpPr>
          <p:cNvPr id="148" name="Text 3"/>
          <p:cNvSpPr txBox="1"/>
          <p:nvPr/>
        </p:nvSpPr>
        <p:spPr>
          <a:xfrm>
            <a:off x="7601069" y="4299822"/>
            <a:ext cx="1819722" cy="322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000" b="1">
                <a:solidFill>
                  <a:srgbClr val="403C4E"/>
                </a:solidFill>
                <a:latin typeface="Merriweather Bold"/>
                <a:ea typeface="Merriweather Bold"/>
                <a:cs typeface="Merriweather Bold"/>
                <a:sym typeface="Merriweather Bold"/>
              </a:defRPr>
            </a:lvl1pPr>
          </a:lstStyle>
          <a:p>
            <a:r>
              <a:t>Business Trips</a:t>
            </a:r>
          </a:p>
        </p:txBody>
      </p:sp>
      <p:sp>
        <p:nvSpPr>
          <p:cNvPr id="149" name="Text 4"/>
          <p:cNvSpPr txBox="1"/>
          <p:nvPr/>
        </p:nvSpPr>
        <p:spPr>
          <a:xfrm>
            <a:off x="7601069" y="4757022"/>
            <a:ext cx="6289239" cy="64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600"/>
              </a:lnSpc>
              <a:defRPr sz="1600">
                <a:solidFill>
                  <a:srgbClr val="403C4E"/>
                </a:solidFill>
                <a:latin typeface="Open Sans"/>
                <a:ea typeface="Open Sans"/>
                <a:cs typeface="Open Sans"/>
                <a:sym typeface="Open Sans"/>
              </a:defRPr>
            </a:lvl1pPr>
          </a:lstStyle>
          <a:p>
            <a:r>
              <a:t>Monitor your home and receive alerts even when you're away for work.</a:t>
            </a:r>
          </a:p>
        </p:txBody>
      </p:sp>
      <p:pic>
        <p:nvPicPr>
          <p:cNvPr id="150" name="Image 3" descr="Image 3"/>
          <p:cNvPicPr>
            <a:picLocks noChangeAspect="1"/>
          </p:cNvPicPr>
          <p:nvPr/>
        </p:nvPicPr>
        <p:blipFill>
          <a:blip r:embed="rId5"/>
          <a:stretch>
            <a:fillRect/>
          </a:stretch>
        </p:blipFill>
        <p:spPr>
          <a:xfrm>
            <a:off x="6226492" y="5780127"/>
            <a:ext cx="1057395" cy="1691759"/>
          </a:xfrm>
          <a:prstGeom prst="rect">
            <a:avLst/>
          </a:prstGeom>
          <a:ln w="12700">
            <a:miter lim="400000"/>
          </a:ln>
        </p:spPr>
      </p:pic>
      <p:sp>
        <p:nvSpPr>
          <p:cNvPr id="151" name="Text 5"/>
          <p:cNvSpPr txBox="1"/>
          <p:nvPr/>
        </p:nvSpPr>
        <p:spPr>
          <a:xfrm>
            <a:off x="7601069" y="5991581"/>
            <a:ext cx="1895253" cy="322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2000" b="1">
                <a:solidFill>
                  <a:srgbClr val="403C4E"/>
                </a:solidFill>
                <a:latin typeface="Merriweather Bold"/>
                <a:ea typeface="Merriweather Bold"/>
                <a:cs typeface="Merriweather Bold"/>
                <a:sym typeface="Merriweather Bold"/>
              </a:defRPr>
            </a:lvl1pPr>
          </a:lstStyle>
          <a:p>
            <a:r>
              <a:t>Remote Access</a:t>
            </a:r>
          </a:p>
        </p:txBody>
      </p:sp>
      <p:sp>
        <p:nvSpPr>
          <p:cNvPr id="152" name="Text 6"/>
          <p:cNvSpPr txBox="1"/>
          <p:nvPr/>
        </p:nvSpPr>
        <p:spPr>
          <a:xfrm>
            <a:off x="7601069" y="6448781"/>
            <a:ext cx="6289239" cy="64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600"/>
              </a:lnSpc>
              <a:defRPr sz="1600">
                <a:solidFill>
                  <a:srgbClr val="403C4E"/>
                </a:solidFill>
                <a:latin typeface="Open Sans"/>
                <a:ea typeface="Open Sans"/>
                <a:cs typeface="Open Sans"/>
                <a:sym typeface="Open Sans"/>
              </a:defRPr>
            </a:lvl1pPr>
          </a:lstStyle>
          <a:p>
            <a:r>
              <a:t>Control security features and respond to events regardless of location.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 0" descr="Image 0"/>
          <p:cNvPicPr>
            <a:picLocks noChangeAspect="1"/>
          </p:cNvPicPr>
          <p:nvPr/>
        </p:nvPicPr>
        <p:blipFill>
          <a:blip r:embed="rId2"/>
          <a:stretch>
            <a:fillRect/>
          </a:stretch>
        </p:blipFill>
        <p:spPr>
          <a:xfrm>
            <a:off x="9144000" y="0"/>
            <a:ext cx="5486400" cy="8232578"/>
          </a:xfrm>
          <a:prstGeom prst="rect">
            <a:avLst/>
          </a:prstGeom>
          <a:ln w="12700">
            <a:miter lim="400000"/>
          </a:ln>
        </p:spPr>
      </p:pic>
      <p:sp>
        <p:nvSpPr>
          <p:cNvPr id="155" name="Text 0"/>
          <p:cNvSpPr txBox="1"/>
          <p:nvPr/>
        </p:nvSpPr>
        <p:spPr>
          <a:xfrm>
            <a:off x="702111" y="551735"/>
            <a:ext cx="7739779" cy="1234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4900"/>
              </a:lnSpc>
              <a:defRPr sz="3900" b="1">
                <a:solidFill>
                  <a:srgbClr val="403C4E"/>
                </a:solidFill>
                <a:latin typeface="Merriweather Bold"/>
                <a:ea typeface="Merriweather Bold"/>
                <a:cs typeface="Merriweather Bold"/>
                <a:sym typeface="Merriweather Bold"/>
              </a:defRPr>
            </a:lvl1pPr>
          </a:lstStyle>
          <a:p>
            <a:r>
              <a:t>Automated Alerts and Notifications</a:t>
            </a:r>
          </a:p>
        </p:txBody>
      </p:sp>
      <p:pic>
        <p:nvPicPr>
          <p:cNvPr id="156" name="Image 1" descr="Image 1"/>
          <p:cNvPicPr>
            <a:picLocks noChangeAspect="1"/>
          </p:cNvPicPr>
          <p:nvPr/>
        </p:nvPicPr>
        <p:blipFill>
          <a:blip r:embed="rId3"/>
          <a:stretch>
            <a:fillRect/>
          </a:stretch>
        </p:blipFill>
        <p:spPr>
          <a:xfrm>
            <a:off x="702111" y="2106572"/>
            <a:ext cx="501492" cy="501492"/>
          </a:xfrm>
          <a:prstGeom prst="rect">
            <a:avLst/>
          </a:prstGeom>
          <a:ln w="12700">
            <a:miter lim="400000"/>
          </a:ln>
        </p:spPr>
      </p:pic>
      <p:sp>
        <p:nvSpPr>
          <p:cNvPr id="157" name="Text 1"/>
          <p:cNvSpPr txBox="1"/>
          <p:nvPr/>
        </p:nvSpPr>
        <p:spPr>
          <a:xfrm>
            <a:off x="702111" y="2808683"/>
            <a:ext cx="1969729" cy="29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400"/>
              </a:lnSpc>
              <a:defRPr sz="1900" b="1">
                <a:solidFill>
                  <a:srgbClr val="403C4E"/>
                </a:solidFill>
                <a:latin typeface="Merriweather Bold"/>
                <a:ea typeface="Merriweather Bold"/>
                <a:cs typeface="Merriweather Bold"/>
                <a:sym typeface="Merriweather Bold"/>
              </a:defRPr>
            </a:lvl1pPr>
          </a:lstStyle>
          <a:p>
            <a:r>
              <a:t>Motion Detection</a:t>
            </a:r>
          </a:p>
        </p:txBody>
      </p:sp>
      <p:sp>
        <p:nvSpPr>
          <p:cNvPr id="158" name="Text 2"/>
          <p:cNvSpPr txBox="1"/>
          <p:nvPr/>
        </p:nvSpPr>
        <p:spPr>
          <a:xfrm>
            <a:off x="702111" y="3242429"/>
            <a:ext cx="6027404" cy="2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1500">
                <a:solidFill>
                  <a:srgbClr val="403C4E"/>
                </a:solidFill>
                <a:latin typeface="Open Sans"/>
                <a:ea typeface="Open Sans"/>
                <a:cs typeface="Open Sans"/>
                <a:sym typeface="Open Sans"/>
              </a:defRPr>
            </a:lvl1pPr>
          </a:lstStyle>
          <a:p>
            <a:r>
              <a:t>Receive instant alerts when movement is detected in designated areas.</a:t>
            </a:r>
          </a:p>
        </p:txBody>
      </p:sp>
      <p:pic>
        <p:nvPicPr>
          <p:cNvPr id="159" name="Image 2" descr="Image 2"/>
          <p:cNvPicPr>
            <a:picLocks noChangeAspect="1"/>
          </p:cNvPicPr>
          <p:nvPr/>
        </p:nvPicPr>
        <p:blipFill>
          <a:blip r:embed="rId4"/>
          <a:stretch>
            <a:fillRect/>
          </a:stretch>
        </p:blipFill>
        <p:spPr>
          <a:xfrm>
            <a:off x="702111" y="4165282"/>
            <a:ext cx="501492" cy="501492"/>
          </a:xfrm>
          <a:prstGeom prst="rect">
            <a:avLst/>
          </a:prstGeom>
          <a:ln w="12700">
            <a:miter lim="400000"/>
          </a:ln>
        </p:spPr>
      </p:pic>
      <p:sp>
        <p:nvSpPr>
          <p:cNvPr id="160" name="Text 3"/>
          <p:cNvSpPr txBox="1"/>
          <p:nvPr/>
        </p:nvSpPr>
        <p:spPr>
          <a:xfrm>
            <a:off x="702111" y="4867393"/>
            <a:ext cx="3241032" cy="29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400"/>
              </a:lnSpc>
              <a:defRPr sz="1900" b="1">
                <a:solidFill>
                  <a:srgbClr val="403C4E"/>
                </a:solidFill>
                <a:latin typeface="Merriweather Bold"/>
                <a:ea typeface="Merriweather Bold"/>
                <a:cs typeface="Merriweather Bold"/>
                <a:sym typeface="Merriweather Bold"/>
              </a:defRPr>
            </a:lvl1pPr>
          </a:lstStyle>
          <a:p>
            <a:r>
              <a:t>Door and Window Openings</a:t>
            </a:r>
          </a:p>
        </p:txBody>
      </p:sp>
      <p:sp>
        <p:nvSpPr>
          <p:cNvPr id="161" name="Text 4"/>
          <p:cNvSpPr txBox="1"/>
          <p:nvPr/>
        </p:nvSpPr>
        <p:spPr>
          <a:xfrm>
            <a:off x="702111" y="5301138"/>
            <a:ext cx="5317959" cy="297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1500">
                <a:solidFill>
                  <a:srgbClr val="403C4E"/>
                </a:solidFill>
                <a:latin typeface="Open Sans"/>
                <a:ea typeface="Open Sans"/>
                <a:cs typeface="Open Sans"/>
                <a:sym typeface="Open Sans"/>
              </a:defRPr>
            </a:lvl1pPr>
          </a:lstStyle>
          <a:p>
            <a:r>
              <a:t>Get notifications when doors or windows are opened or closed.</a:t>
            </a:r>
          </a:p>
        </p:txBody>
      </p:sp>
      <p:pic>
        <p:nvPicPr>
          <p:cNvPr id="162" name="Image 3" descr="Image 3"/>
          <p:cNvPicPr>
            <a:picLocks noChangeAspect="1"/>
          </p:cNvPicPr>
          <p:nvPr/>
        </p:nvPicPr>
        <p:blipFill>
          <a:blip r:embed="rId5"/>
          <a:stretch>
            <a:fillRect/>
          </a:stretch>
        </p:blipFill>
        <p:spPr>
          <a:xfrm>
            <a:off x="702111" y="6223992"/>
            <a:ext cx="501492" cy="501492"/>
          </a:xfrm>
          <a:prstGeom prst="rect">
            <a:avLst/>
          </a:prstGeom>
          <a:ln w="12700">
            <a:miter lim="400000"/>
          </a:ln>
        </p:spPr>
      </p:pic>
      <p:sp>
        <p:nvSpPr>
          <p:cNvPr id="163" name="Text 5"/>
          <p:cNvSpPr txBox="1"/>
          <p:nvPr/>
        </p:nvSpPr>
        <p:spPr>
          <a:xfrm>
            <a:off x="702112" y="6926104"/>
            <a:ext cx="3115079" cy="29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400"/>
              </a:lnSpc>
              <a:defRPr sz="1900" b="1">
                <a:solidFill>
                  <a:srgbClr val="403C4E"/>
                </a:solidFill>
                <a:latin typeface="Merriweather Bold"/>
                <a:ea typeface="Merriweather Bold"/>
                <a:cs typeface="Merriweather Bold"/>
                <a:sym typeface="Merriweather Bold"/>
              </a:defRPr>
            </a:lvl1pPr>
          </a:lstStyle>
          <a:p>
            <a:r>
              <a:t>Security System Activation</a:t>
            </a:r>
          </a:p>
        </p:txBody>
      </p:sp>
      <p:sp>
        <p:nvSpPr>
          <p:cNvPr id="164" name="Text 6"/>
          <p:cNvSpPr txBox="1"/>
          <p:nvPr/>
        </p:nvSpPr>
        <p:spPr>
          <a:xfrm>
            <a:off x="702111" y="7359847"/>
            <a:ext cx="5719702" cy="297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1500">
                <a:solidFill>
                  <a:srgbClr val="403C4E"/>
                </a:solidFill>
                <a:latin typeface="Open Sans"/>
                <a:ea typeface="Open Sans"/>
                <a:cs typeface="Open Sans"/>
                <a:sym typeface="Open Sans"/>
              </a:defRPr>
            </a:lvl1pPr>
          </a:lstStyle>
          <a:p>
            <a:r>
              <a:t>Receive alerts when the security system is activated or deactivated.</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67" name="Text 0"/>
          <p:cNvSpPr txBox="1"/>
          <p:nvPr/>
        </p:nvSpPr>
        <p:spPr>
          <a:xfrm>
            <a:off x="6225778" y="591382"/>
            <a:ext cx="7665244" cy="1285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100"/>
              </a:lnSpc>
              <a:defRPr sz="4100" b="1">
                <a:solidFill>
                  <a:srgbClr val="403C4E"/>
                </a:solidFill>
                <a:latin typeface="Merriweather Bold"/>
                <a:ea typeface="Merriweather Bold"/>
                <a:cs typeface="Merriweather Bold"/>
                <a:sym typeface="Merriweather Bold"/>
              </a:defRPr>
            </a:lvl1pPr>
          </a:lstStyle>
          <a:p>
            <a:r>
              <a:t>Enhancing User Convenience and Peace of Mind</a:t>
            </a:r>
          </a:p>
        </p:txBody>
      </p:sp>
      <p:sp>
        <p:nvSpPr>
          <p:cNvPr id="168" name="Shape 1"/>
          <p:cNvSpPr/>
          <p:nvPr/>
        </p:nvSpPr>
        <p:spPr>
          <a:xfrm>
            <a:off x="6531172" y="2888813"/>
            <a:ext cx="22861" cy="4749404"/>
          </a:xfrm>
          <a:prstGeom prst="roundRect">
            <a:avLst>
              <a:gd name="adj" fmla="val 50000"/>
            </a:avLst>
          </a:prstGeom>
          <a:solidFill>
            <a:srgbClr val="E5BEB2"/>
          </a:solidFill>
          <a:ln w="12700">
            <a:miter lim="400000"/>
          </a:ln>
        </p:spPr>
        <p:txBody>
          <a:bodyPr lIns="45719" rIns="45719"/>
          <a:lstStyle/>
          <a:p>
            <a:endParaRPr/>
          </a:p>
        </p:txBody>
      </p:sp>
      <p:sp>
        <p:nvSpPr>
          <p:cNvPr id="169" name="Shape 2"/>
          <p:cNvSpPr/>
          <p:nvPr/>
        </p:nvSpPr>
        <p:spPr>
          <a:xfrm>
            <a:off x="6757392" y="3352681"/>
            <a:ext cx="739379" cy="22861"/>
          </a:xfrm>
          <a:prstGeom prst="roundRect">
            <a:avLst>
              <a:gd name="adj" fmla="val 50000"/>
            </a:avLst>
          </a:prstGeom>
          <a:solidFill>
            <a:srgbClr val="E5BEB2"/>
          </a:solidFill>
          <a:ln w="12700">
            <a:miter lim="400000"/>
          </a:ln>
        </p:spPr>
        <p:txBody>
          <a:bodyPr lIns="45719" rIns="45719"/>
          <a:lstStyle/>
          <a:p>
            <a:endParaRPr/>
          </a:p>
        </p:txBody>
      </p:sp>
      <p:sp>
        <p:nvSpPr>
          <p:cNvPr id="170" name="Shape 3"/>
          <p:cNvSpPr/>
          <p:nvPr/>
        </p:nvSpPr>
        <p:spPr>
          <a:xfrm>
            <a:off x="6304955" y="3126462"/>
            <a:ext cx="475299" cy="475299"/>
          </a:xfrm>
          <a:prstGeom prst="roundRect">
            <a:avLst>
              <a:gd name="adj" fmla="val 18668"/>
            </a:avLst>
          </a:prstGeom>
          <a:solidFill>
            <a:srgbClr val="FFD8CC"/>
          </a:solidFill>
          <a:ln w="7620">
            <a:solidFill>
              <a:srgbClr val="E5BEB2"/>
            </a:solidFill>
          </a:ln>
        </p:spPr>
        <p:txBody>
          <a:bodyPr lIns="45719" rIns="45719"/>
          <a:lstStyle/>
          <a:p>
            <a:endParaRPr/>
          </a:p>
        </p:txBody>
      </p:sp>
      <p:sp>
        <p:nvSpPr>
          <p:cNvPr id="171" name="Text 4"/>
          <p:cNvSpPr txBox="1"/>
          <p:nvPr/>
        </p:nvSpPr>
        <p:spPr>
          <a:xfrm>
            <a:off x="6451435" y="3205639"/>
            <a:ext cx="182216" cy="31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400"/>
              </a:lnSpc>
              <a:defRPr sz="2400" b="1">
                <a:solidFill>
                  <a:srgbClr val="403C4E"/>
                </a:solidFill>
                <a:latin typeface="Merriweather Bold"/>
                <a:ea typeface="Merriweather Bold"/>
                <a:cs typeface="Merriweather Bold"/>
                <a:sym typeface="Merriweather Bold"/>
              </a:defRPr>
            </a:lvl1pPr>
          </a:lstStyle>
          <a:p>
            <a:r>
              <a:t>1</a:t>
            </a:r>
          </a:p>
        </p:txBody>
      </p:sp>
      <p:sp>
        <p:nvSpPr>
          <p:cNvPr id="172" name="Text 5"/>
          <p:cNvSpPr txBox="1"/>
          <p:nvPr/>
        </p:nvSpPr>
        <p:spPr>
          <a:xfrm>
            <a:off x="7704415" y="3100029"/>
            <a:ext cx="1917701" cy="31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2000" b="1">
                <a:solidFill>
                  <a:srgbClr val="403C4E"/>
                </a:solidFill>
                <a:latin typeface="Merriweather Bold"/>
                <a:ea typeface="Merriweather Bold"/>
                <a:cs typeface="Merriweather Bold"/>
                <a:sym typeface="Merriweather Bold"/>
              </a:defRPr>
            </a:lvl1pPr>
          </a:lstStyle>
          <a:p>
            <a:r>
              <a:t>Remote Control</a:t>
            </a:r>
          </a:p>
        </p:txBody>
      </p:sp>
      <p:sp>
        <p:nvSpPr>
          <p:cNvPr id="173" name="Text 6"/>
          <p:cNvSpPr txBox="1"/>
          <p:nvPr/>
        </p:nvSpPr>
        <p:spPr>
          <a:xfrm>
            <a:off x="7704415" y="3556753"/>
            <a:ext cx="6186608" cy="64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600"/>
              </a:lnSpc>
              <a:defRPr sz="1600">
                <a:solidFill>
                  <a:srgbClr val="403C4E"/>
                </a:solidFill>
                <a:latin typeface="Open Sans"/>
                <a:ea typeface="Open Sans"/>
                <a:cs typeface="Open Sans"/>
                <a:sym typeface="Open Sans"/>
              </a:defRPr>
            </a:lvl1pPr>
          </a:lstStyle>
          <a:p>
            <a:r>
              <a:t>Control security features from anywhere with a few taps on a smartphone.</a:t>
            </a:r>
          </a:p>
        </p:txBody>
      </p:sp>
      <p:sp>
        <p:nvSpPr>
          <p:cNvPr id="174" name="Shape 7"/>
          <p:cNvSpPr/>
          <p:nvPr/>
        </p:nvSpPr>
        <p:spPr>
          <a:xfrm>
            <a:off x="6757392" y="5118853"/>
            <a:ext cx="739379" cy="22861"/>
          </a:xfrm>
          <a:prstGeom prst="roundRect">
            <a:avLst>
              <a:gd name="adj" fmla="val 50000"/>
            </a:avLst>
          </a:prstGeom>
          <a:solidFill>
            <a:srgbClr val="E5BEB2"/>
          </a:solidFill>
          <a:ln w="12700">
            <a:miter lim="400000"/>
          </a:ln>
        </p:spPr>
        <p:txBody>
          <a:bodyPr lIns="45719" rIns="45719"/>
          <a:lstStyle/>
          <a:p>
            <a:endParaRPr/>
          </a:p>
        </p:txBody>
      </p:sp>
      <p:sp>
        <p:nvSpPr>
          <p:cNvPr id="175" name="Shape 8"/>
          <p:cNvSpPr/>
          <p:nvPr/>
        </p:nvSpPr>
        <p:spPr>
          <a:xfrm>
            <a:off x="6304955" y="4892635"/>
            <a:ext cx="475299" cy="475299"/>
          </a:xfrm>
          <a:prstGeom prst="roundRect">
            <a:avLst>
              <a:gd name="adj" fmla="val 18668"/>
            </a:avLst>
          </a:prstGeom>
          <a:solidFill>
            <a:srgbClr val="FFD8CC"/>
          </a:solidFill>
          <a:ln w="7620">
            <a:solidFill>
              <a:srgbClr val="E5BEB2"/>
            </a:solidFill>
          </a:ln>
        </p:spPr>
        <p:txBody>
          <a:bodyPr lIns="45719" rIns="45719"/>
          <a:lstStyle/>
          <a:p>
            <a:endParaRPr/>
          </a:p>
        </p:txBody>
      </p:sp>
      <p:sp>
        <p:nvSpPr>
          <p:cNvPr id="176" name="Text 9"/>
          <p:cNvSpPr txBox="1"/>
          <p:nvPr/>
        </p:nvSpPr>
        <p:spPr>
          <a:xfrm>
            <a:off x="6451496" y="4971812"/>
            <a:ext cx="182216" cy="31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400"/>
              </a:lnSpc>
              <a:defRPr sz="2400" b="1">
                <a:solidFill>
                  <a:srgbClr val="403C4E"/>
                </a:solidFill>
                <a:latin typeface="Merriweather Bold"/>
                <a:ea typeface="Merriweather Bold"/>
                <a:cs typeface="Merriweather Bold"/>
                <a:sym typeface="Merriweather Bold"/>
              </a:defRPr>
            </a:lvl1pPr>
          </a:lstStyle>
          <a:p>
            <a:r>
              <a:t>2</a:t>
            </a:r>
          </a:p>
        </p:txBody>
      </p:sp>
      <p:sp>
        <p:nvSpPr>
          <p:cNvPr id="177" name="Text 10"/>
          <p:cNvSpPr txBox="1"/>
          <p:nvPr/>
        </p:nvSpPr>
        <p:spPr>
          <a:xfrm>
            <a:off x="7704415" y="4866202"/>
            <a:ext cx="2849489" cy="31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2000" b="1">
                <a:solidFill>
                  <a:srgbClr val="403C4E"/>
                </a:solidFill>
                <a:latin typeface="Merriweather Bold"/>
                <a:ea typeface="Merriweather Bold"/>
                <a:cs typeface="Merriweather Bold"/>
                <a:sym typeface="Merriweather Bold"/>
              </a:defRPr>
            </a:lvl1pPr>
          </a:lstStyle>
          <a:p>
            <a:r>
              <a:t>Simplified Management</a:t>
            </a:r>
          </a:p>
        </p:txBody>
      </p:sp>
      <p:sp>
        <p:nvSpPr>
          <p:cNvPr id="178" name="Text 11"/>
          <p:cNvSpPr txBox="1"/>
          <p:nvPr/>
        </p:nvSpPr>
        <p:spPr>
          <a:xfrm>
            <a:off x="7704415" y="5322927"/>
            <a:ext cx="5513090" cy="310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600"/>
              </a:lnSpc>
              <a:defRPr sz="1600">
                <a:solidFill>
                  <a:srgbClr val="403C4E"/>
                </a:solidFill>
                <a:latin typeface="Open Sans"/>
                <a:ea typeface="Open Sans"/>
                <a:cs typeface="Open Sans"/>
                <a:sym typeface="Open Sans"/>
              </a:defRPr>
            </a:lvl1pPr>
          </a:lstStyle>
          <a:p>
            <a:r>
              <a:t>Manage multiple security devices from a single app interface.</a:t>
            </a:r>
          </a:p>
        </p:txBody>
      </p:sp>
      <p:sp>
        <p:nvSpPr>
          <p:cNvPr id="179" name="Shape 12"/>
          <p:cNvSpPr/>
          <p:nvPr/>
        </p:nvSpPr>
        <p:spPr>
          <a:xfrm>
            <a:off x="6757392" y="6547128"/>
            <a:ext cx="739379" cy="22861"/>
          </a:xfrm>
          <a:prstGeom prst="roundRect">
            <a:avLst>
              <a:gd name="adj" fmla="val 50000"/>
            </a:avLst>
          </a:prstGeom>
          <a:solidFill>
            <a:srgbClr val="E5BEB2"/>
          </a:solidFill>
          <a:ln w="12700">
            <a:miter lim="400000"/>
          </a:ln>
        </p:spPr>
        <p:txBody>
          <a:bodyPr lIns="45719" rIns="45719"/>
          <a:lstStyle/>
          <a:p>
            <a:endParaRPr/>
          </a:p>
        </p:txBody>
      </p:sp>
      <p:sp>
        <p:nvSpPr>
          <p:cNvPr id="180" name="Shape 13"/>
          <p:cNvSpPr/>
          <p:nvPr/>
        </p:nvSpPr>
        <p:spPr>
          <a:xfrm>
            <a:off x="6304955" y="6320909"/>
            <a:ext cx="475299" cy="475299"/>
          </a:xfrm>
          <a:prstGeom prst="roundRect">
            <a:avLst>
              <a:gd name="adj" fmla="val 18668"/>
            </a:avLst>
          </a:prstGeom>
          <a:solidFill>
            <a:srgbClr val="FFD8CC"/>
          </a:solidFill>
          <a:ln w="7620">
            <a:solidFill>
              <a:srgbClr val="E5BEB2"/>
            </a:solidFill>
          </a:ln>
        </p:spPr>
        <p:txBody>
          <a:bodyPr lIns="45719" rIns="45719"/>
          <a:lstStyle/>
          <a:p>
            <a:endParaRPr/>
          </a:p>
        </p:txBody>
      </p:sp>
      <p:sp>
        <p:nvSpPr>
          <p:cNvPr id="181" name="Text 14"/>
          <p:cNvSpPr txBox="1"/>
          <p:nvPr/>
        </p:nvSpPr>
        <p:spPr>
          <a:xfrm>
            <a:off x="6451435" y="6400086"/>
            <a:ext cx="182216" cy="31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400"/>
              </a:lnSpc>
              <a:defRPr sz="2400" b="1">
                <a:solidFill>
                  <a:srgbClr val="403C4E"/>
                </a:solidFill>
                <a:latin typeface="Merriweather Bold"/>
                <a:ea typeface="Merriweather Bold"/>
                <a:cs typeface="Merriweather Bold"/>
                <a:sym typeface="Merriweather Bold"/>
              </a:defRPr>
            </a:lvl1pPr>
          </a:lstStyle>
          <a:p>
            <a:r>
              <a:t>3</a:t>
            </a:r>
          </a:p>
        </p:txBody>
      </p:sp>
      <p:sp>
        <p:nvSpPr>
          <p:cNvPr id="182" name="Text 15"/>
          <p:cNvSpPr txBox="1"/>
          <p:nvPr/>
        </p:nvSpPr>
        <p:spPr>
          <a:xfrm>
            <a:off x="7704415" y="6294477"/>
            <a:ext cx="2299445" cy="312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500"/>
              </a:lnSpc>
              <a:defRPr sz="2000" b="1">
                <a:solidFill>
                  <a:srgbClr val="403C4E"/>
                </a:solidFill>
                <a:latin typeface="Merriweather Bold"/>
                <a:ea typeface="Merriweather Bold"/>
                <a:cs typeface="Merriweather Bold"/>
                <a:sym typeface="Merriweather Bold"/>
              </a:defRPr>
            </a:lvl1pPr>
          </a:lstStyle>
          <a:p>
            <a:r>
              <a:t>Enhanced Security</a:t>
            </a:r>
          </a:p>
        </p:txBody>
      </p:sp>
      <p:sp>
        <p:nvSpPr>
          <p:cNvPr id="183" name="Text 16"/>
          <p:cNvSpPr txBox="1"/>
          <p:nvPr/>
        </p:nvSpPr>
        <p:spPr>
          <a:xfrm>
            <a:off x="7704415" y="6751201"/>
            <a:ext cx="6186608" cy="64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600"/>
              </a:lnSpc>
              <a:defRPr sz="1600">
                <a:solidFill>
                  <a:srgbClr val="403C4E"/>
                </a:solidFill>
                <a:latin typeface="Open Sans"/>
                <a:ea typeface="Open Sans"/>
                <a:cs typeface="Open Sans"/>
                <a:sym typeface="Open Sans"/>
              </a:defRPr>
            </a:lvl1pPr>
          </a:lstStyle>
          <a:p>
            <a:r>
              <a:t>Increased security measures provide a sense of protection and peace of mind.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86" name="Text 0"/>
          <p:cNvSpPr txBox="1"/>
          <p:nvPr/>
        </p:nvSpPr>
        <p:spPr>
          <a:xfrm>
            <a:off x="6280189" y="2147173"/>
            <a:ext cx="7556422" cy="138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a:solidFill>
                  <a:srgbClr val="403C4E"/>
                </a:solidFill>
                <a:latin typeface="Merriweather Bold"/>
                <a:ea typeface="Merriweather Bold"/>
                <a:cs typeface="Merriweather Bold"/>
                <a:sym typeface="Merriweather Bold"/>
              </a:defRPr>
            </a:lvl1pPr>
          </a:lstStyle>
          <a:p>
            <a:r>
              <a:t>Conclusion: The Future of Smart Home Security</a:t>
            </a:r>
          </a:p>
        </p:txBody>
      </p:sp>
      <p:sp>
        <p:nvSpPr>
          <p:cNvPr id="187" name="Text 1"/>
          <p:cNvSpPr txBox="1"/>
          <p:nvPr/>
        </p:nvSpPr>
        <p:spPr>
          <a:xfrm>
            <a:off x="6280189" y="3904893"/>
            <a:ext cx="7556422" cy="1756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a:solidFill>
                  <a:srgbClr val="403C4E"/>
                </a:solidFill>
                <a:latin typeface="Open Sans"/>
                <a:ea typeface="Open Sans"/>
                <a:cs typeface="Open Sans"/>
                <a:sym typeface="Open Sans"/>
              </a:defRPr>
            </a:lvl1pPr>
          </a:lstStyle>
          <a:p>
            <a:r>
              <a:t>Mobile applications are transforming the way we manage home security. They offer convenience, control, and peace of mind, making smart home security systems an essential part of modern living. As technology advances, we can expect even more innovative features and functionalities to emerge, further enhancing safety and security for homes around the world.</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0</TotalTime>
  <Words>431</Words>
  <Application>Microsoft Office PowerPoint</Application>
  <PresentationFormat>Custom</PresentationFormat>
  <Paragraphs>54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Century Gothic</vt:lpstr>
      <vt:lpstr>Garamond</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pradeepthi lakkireddy</cp:lastModifiedBy>
  <cp:revision>1</cp:revision>
  <dcterms:modified xsi:type="dcterms:W3CDTF">2024-11-13T03:43:12Z</dcterms:modified>
</cp:coreProperties>
</file>